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305" r:id="rId3"/>
    <p:sldId id="304" r:id="rId4"/>
    <p:sldId id="297" r:id="rId5"/>
    <p:sldId id="301" r:id="rId6"/>
    <p:sldId id="299" r:id="rId7"/>
    <p:sldId id="300" r:id="rId8"/>
    <p:sldId id="30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F26522"/>
    <a:srgbClr val="867A5D"/>
    <a:srgbClr val="C3AC8A"/>
    <a:srgbClr val="8A7E5D"/>
    <a:srgbClr val="004387"/>
    <a:srgbClr val="C8E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49" autoAdjust="0"/>
  </p:normalViewPr>
  <p:slideViewPr>
    <p:cSldViewPr snapToGrid="0">
      <p:cViewPr varScale="1">
        <p:scale>
          <a:sx n="65" d="100"/>
          <a:sy n="65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931EC05-78D6-9DD4-7BA1-4920CF9D1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06EB31-92D1-1CCD-056A-931F537D6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314CD-B300-497E-9056-159CC0F60F1D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1208F4-9423-75B4-17F4-0DD41A627F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27D61C-B9F1-BFAE-FCC8-1C402A0C06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9F6D6-3043-46DF-B212-EAD7896404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79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FFA8-6254-4192-8547-E69C6259A689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BB13-A061-4E3A-92EC-CF67421DB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3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0D7CE-81FC-27C4-DF32-48BC01464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9C8EB9-F5CD-680B-C9BE-3801690B9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F7EB7-EBE9-46DB-6CE8-86A5F395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8D6A87-06BC-8F6E-B7DE-87DB910B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6A9C6-4EDF-3A1E-638A-936BEC10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1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7A24B-6645-55C8-33B0-1E0B5DE7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DFCC46-B194-96F0-2308-E10910F8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C9DC2-7C2A-58FB-960B-DD7CB59F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8F2F7-AC54-C6BA-0642-2382773E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EA8C27-7984-9FF4-09A5-161D619F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53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B72DCC-02AF-771C-E333-19F1A5DFD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E16079-218E-C8F8-AEF5-5745B5EFA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9DC49-E859-94F2-ABA0-69A5DEFF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6E2F5C-345F-827F-9D03-D7BEFB5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57EE9-AF3C-A439-4B03-12AF282F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1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61B41-2C73-AA38-F061-9D814DA7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C6732-4C81-9AB3-7E1B-72207B22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6C6C0-587A-1239-55DA-632C9DBC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E245A-C960-F627-228C-F42FCDF8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9C049-57DD-D637-4578-AC1AB762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6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37367-3EAB-B071-248C-4B7AD961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BFB1D3-DD72-B026-60A6-82197168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A77A1-2D95-2AB3-AC40-2B3E0C09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767188-002F-E1FD-CDEA-E61637F1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289873-CB59-EA77-0D97-00E443A0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1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AC136-6340-891E-4F17-ADCA3392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498DF-6B9D-1C1A-5706-668369D93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01B75-9CB9-78C1-3B3D-683804CDB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68A32E-41BA-8D7B-F79B-329BD1BB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727C0-5332-822C-4FDE-B1D31004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B7961A-B676-4FA4-AB45-3BB97ECD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2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9EEEBC-593D-162F-F873-B8DE9DF3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13BF23-07AB-EEBF-1B30-26159DD7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523C07-686D-7780-840C-90608697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976" y="6492875"/>
            <a:ext cx="439024" cy="365125"/>
          </a:xfrm>
        </p:spPr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Graphique, graphisme&#10;&#10;Description générée automatiquement">
            <a:extLst>
              <a:ext uri="{FF2B5EF4-FFF2-40B4-BE49-F238E27FC236}">
                <a16:creationId xmlns:a16="http://schemas.microsoft.com/office/drawing/2014/main" id="{1C03BFA3-9637-2AC7-EF92-E675F8532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73" y="144474"/>
            <a:ext cx="1173138" cy="7358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B7F48-55CE-D979-907E-CC117B2AB022}"/>
              </a:ext>
            </a:extLst>
          </p:cNvPr>
          <p:cNvSpPr/>
          <p:nvPr userDrawn="1"/>
        </p:nvSpPr>
        <p:spPr>
          <a:xfrm>
            <a:off x="0" y="2121555"/>
            <a:ext cx="12192000" cy="22650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26522"/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39917E-740F-D61C-0B21-E47F9B93B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672" y="2955022"/>
            <a:ext cx="11476139" cy="719356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26522"/>
                </a:solidFill>
                <a:latin typeface="Frutiger LT Std 87 ExtraBlk Cn" panose="020B09060305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B240F154-609E-301C-A494-960111D8F2FC}"/>
              </a:ext>
            </a:extLst>
          </p:cNvPr>
          <p:cNvSpPr/>
          <p:nvPr userDrawn="1"/>
        </p:nvSpPr>
        <p:spPr>
          <a:xfrm rot="2700000">
            <a:off x="11734799" y="4575961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0EEA83C2-D475-7C50-8F2F-E4D8669A30A4}"/>
              </a:ext>
            </a:extLst>
          </p:cNvPr>
          <p:cNvSpPr/>
          <p:nvPr userDrawn="1"/>
        </p:nvSpPr>
        <p:spPr>
          <a:xfrm rot="13493386">
            <a:off x="-457200" y="98299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F6E318-643A-4BC2-710B-452C0799668D}"/>
              </a:ext>
            </a:extLst>
          </p:cNvPr>
          <p:cNvSpPr/>
          <p:nvPr userDrawn="1"/>
        </p:nvSpPr>
        <p:spPr>
          <a:xfrm>
            <a:off x="0" y="5005722"/>
            <a:ext cx="11545420" cy="61228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7A9C56-009E-4E89-D628-0073C07D70C5}"/>
              </a:ext>
            </a:extLst>
          </p:cNvPr>
          <p:cNvSpPr/>
          <p:nvPr userDrawn="1"/>
        </p:nvSpPr>
        <p:spPr>
          <a:xfrm>
            <a:off x="646578" y="1411914"/>
            <a:ext cx="11545420" cy="61228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4994D3D-03C8-F6DA-EC60-61C611C09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" y="195216"/>
            <a:ext cx="1518406" cy="6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6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98FA69-230A-65E2-5C1F-60E9BCCE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344FC5-845F-657E-CA04-61A3BAE9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4474D5-DBD3-8BC5-E538-36A70EBF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587" y="6492875"/>
            <a:ext cx="447413" cy="365125"/>
          </a:xfrm>
        </p:spPr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Graphique, graphisme&#10;&#10;Description générée automatiquement">
            <a:extLst>
              <a:ext uri="{FF2B5EF4-FFF2-40B4-BE49-F238E27FC236}">
                <a16:creationId xmlns:a16="http://schemas.microsoft.com/office/drawing/2014/main" id="{2F88109C-EA8D-29E8-E7CC-7F8BFCD72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73" y="144474"/>
            <a:ext cx="1173138" cy="735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73D3E0-CA93-E8F8-8970-D2A338142471}"/>
              </a:ext>
            </a:extLst>
          </p:cNvPr>
          <p:cNvSpPr/>
          <p:nvPr userDrawn="1"/>
        </p:nvSpPr>
        <p:spPr>
          <a:xfrm>
            <a:off x="-8389" y="1140903"/>
            <a:ext cx="276837" cy="838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B9EFA5-82F3-FD62-295F-5C6E8911F1AE}"/>
              </a:ext>
            </a:extLst>
          </p:cNvPr>
          <p:cNvSpPr/>
          <p:nvPr userDrawn="1"/>
        </p:nvSpPr>
        <p:spPr>
          <a:xfrm>
            <a:off x="11677475" y="5150840"/>
            <a:ext cx="514525" cy="838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7E02CE4-442F-BE36-8D73-228087EF4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" y="195216"/>
            <a:ext cx="1518406" cy="672687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70D8C66-6423-A3B3-4D9F-AEA37F032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195216"/>
            <a:ext cx="6786694" cy="517816"/>
          </a:xfrm>
          <a:solidFill>
            <a:srgbClr val="15608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Frutiger LT Std 87 ExtraBlk Cn" panose="020B0906030504030204" pitchFamily="34" charset="0"/>
              </a:defRPr>
            </a:lvl1pPr>
            <a:lvl2pPr marL="457200" indent="0" algn="ctr">
              <a:buNone/>
              <a:defRPr>
                <a:latin typeface="Frutiger LT Std 87 ExtraBlk Cn" panose="020B0906030504030204" pitchFamily="34" charset="0"/>
              </a:defRPr>
            </a:lvl2pPr>
            <a:lvl3pPr marL="914400" indent="0" algn="ctr">
              <a:buNone/>
              <a:defRPr>
                <a:latin typeface="Frutiger LT Std 87 ExtraBlk Cn" panose="020B0906030504030204" pitchFamily="34" charset="0"/>
              </a:defRPr>
            </a:lvl3pPr>
            <a:lvl4pPr marL="1371600" indent="0" algn="ctr">
              <a:buNone/>
              <a:defRPr>
                <a:latin typeface="Frutiger LT Std 87 ExtraBlk Cn" panose="020B0906030504030204" pitchFamily="34" charset="0"/>
              </a:defRPr>
            </a:lvl4pPr>
            <a:lvl5pPr marL="1828800" indent="0" algn="ctr">
              <a:buNone/>
              <a:defRPr>
                <a:latin typeface="Frutiger LT Std 87 ExtraBlk Cn" panose="020B09060305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675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C72FD4-FE0E-7F7D-73EE-69642746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0681CA-35AC-7921-041E-65205BA3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87EB50-DA63-F5C4-78F6-F4D12D9A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030" y="6473592"/>
            <a:ext cx="480969" cy="365125"/>
          </a:xfrm>
        </p:spPr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ne image contenant Graphique, graphisme&#10;&#10;Description générée automatiquement">
            <a:extLst>
              <a:ext uri="{FF2B5EF4-FFF2-40B4-BE49-F238E27FC236}">
                <a16:creationId xmlns:a16="http://schemas.microsoft.com/office/drawing/2014/main" id="{CB9F742C-B145-D9A0-3D9C-008766F27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673" y="144474"/>
            <a:ext cx="1173138" cy="735817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A126DB7-8834-F61E-E84A-4C7D4FF05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" y="195216"/>
            <a:ext cx="1518406" cy="6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EAEFC-1060-EC64-DC4A-70AB5E4A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D55182-4FE6-F214-2076-94835F4F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921BAE-B452-3F17-AAA2-79D668D3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4F285F-4737-D860-F56C-B0DCFB0A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AB792-23B9-463F-DC8D-26FD8237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910B46-F676-2C7C-5FB6-F1A03E9E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12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79DA9-E8E1-2A6B-3D55-F01334B4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3B0DD2-A59A-4833-9C67-7D3DADA3B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E4C65-B6C1-935D-760F-52748610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8FAB4C-D905-9328-E4EA-2D5C971B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A9328-ABF8-4B90-3626-9CD80EBD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9552EA-D105-AC89-C59D-9BC7A28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12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8C0D1F-D20A-C9A8-D75E-2B8915F4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F2DD35-163C-F926-56A2-B51A4B7DF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3D915A-E0E5-7404-2C14-44E67B1E2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3F10FC-A8C5-494E-8D2D-3CA0C0573AA4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B7B34-1727-397B-35DB-36164B207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34907-DC3C-94E9-0C86-A43500032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C614B-63C6-4CB2-AA9F-D24CD773C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3FEDFD-84AF-ACBC-5EC5-467D6CBD1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930" y="2438556"/>
            <a:ext cx="11476139" cy="719356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36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A39436-B927-563A-4464-A94922F81497}"/>
              </a:ext>
            </a:extLst>
          </p:cNvPr>
          <p:cNvSpPr txBox="1"/>
          <p:nvPr/>
        </p:nvSpPr>
        <p:spPr>
          <a:xfrm>
            <a:off x="3754569" y="3423090"/>
            <a:ext cx="4682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i="1" dirty="0">
                <a:solidFill>
                  <a:schemeClr val="bg1"/>
                </a:solidFill>
                <a:latin typeface="Arial Narrow" pitchFamily="34" charset="0"/>
              </a:rPr>
              <a:t>Une prestation « Clé en main »</a:t>
            </a:r>
          </a:p>
        </p:txBody>
      </p:sp>
    </p:spTree>
    <p:extLst>
      <p:ext uri="{BB962C8B-B14F-4D97-AF65-F5344CB8AC3E}">
        <p14:creationId xmlns:p14="http://schemas.microsoft.com/office/powerpoint/2010/main" val="156463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0C10B9-4645-9180-7359-EA81E810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6246" y="245952"/>
            <a:ext cx="9005598" cy="63660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03D9F0-705C-CF82-E517-C3CE37159894}"/>
              </a:ext>
            </a:extLst>
          </p:cNvPr>
          <p:cNvSpPr txBox="1"/>
          <p:nvPr/>
        </p:nvSpPr>
        <p:spPr>
          <a:xfrm>
            <a:off x="10639701" y="1769285"/>
            <a:ext cx="141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Prestations au service de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DE2D7D-370D-781C-123A-688B37065B98}"/>
              </a:ext>
            </a:extLst>
          </p:cNvPr>
          <p:cNvSpPr txBox="1"/>
          <p:nvPr/>
        </p:nvSpPr>
        <p:spPr>
          <a:xfrm>
            <a:off x="49770" y="20797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Vocation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3D4DE1B-F0FD-3594-4B4C-81D69D89C2E3}"/>
              </a:ext>
            </a:extLst>
          </p:cNvPr>
          <p:cNvSpPr txBox="1"/>
          <p:nvPr/>
        </p:nvSpPr>
        <p:spPr>
          <a:xfrm>
            <a:off x="143956" y="417953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Perspectives :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8CFD060-F74C-704C-54B2-8558160A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44" y="4454323"/>
            <a:ext cx="134625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300" dirty="0"/>
              <a:t>Ouverture aux </a:t>
            </a:r>
          </a:p>
          <a:p>
            <a:r>
              <a:rPr lang="fr-FR" sz="1300" dirty="0"/>
              <a:t>Districts voisins </a:t>
            </a:r>
          </a:p>
          <a:p>
            <a:r>
              <a:rPr lang="fr-FR" sz="1300" dirty="0"/>
              <a:t>et Clubs Contacts</a:t>
            </a:r>
            <a:r>
              <a:rPr kumimoji="0" lang="fr-FR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endParaRPr kumimoji="0" lang="fr-F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441D9ED-66EF-22CF-4F7B-ACF900E9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30" y="2447502"/>
            <a:ext cx="15146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/>
              <a:t>Concerts  :</a:t>
            </a:r>
          </a:p>
          <a:p>
            <a:r>
              <a:rPr lang="fr-FR" sz="6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District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Groupe de Clubs</a:t>
            </a: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3E4DAD56-D8D4-32BF-8585-7588B331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327" y="2683570"/>
            <a:ext cx="15609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/>
              <a:t>« </a:t>
            </a:r>
            <a:r>
              <a:rPr lang="fr-FR" sz="1100" dirty="0"/>
              <a:t>Clowns de l’Espoir </a:t>
            </a:r>
            <a:r>
              <a:rPr lang="fr-FR" sz="1200" dirty="0"/>
              <a:t>»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9256028-8A47-E593-D55B-B4CC0458D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327" y="2387845"/>
            <a:ext cx="13219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/>
              <a:t>« </a:t>
            </a:r>
            <a:r>
              <a:rPr lang="fr-FR" sz="1100" dirty="0"/>
              <a:t>Espoir en tête </a:t>
            </a:r>
            <a:r>
              <a:rPr lang="fr-FR" sz="1200" dirty="0"/>
              <a:t>»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239F4DDB-8884-FE46-358C-95B18066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327" y="2979295"/>
            <a:ext cx="11824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/>
              <a:t>« </a:t>
            </a:r>
            <a:r>
              <a:rPr lang="fr-FR" sz="1100" dirty="0"/>
              <a:t>Petits Pots </a:t>
            </a:r>
            <a:r>
              <a:rPr lang="fr-FR" sz="1200" dirty="0"/>
              <a:t>»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B98B913-CA90-61F6-4E1D-FE6AD7B1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327" y="3275020"/>
            <a:ext cx="11824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200" dirty="0"/>
              <a:t>« </a:t>
            </a:r>
            <a:r>
              <a:rPr lang="fr-FR" sz="1100" dirty="0"/>
              <a:t>L’ANZAC Day</a:t>
            </a:r>
            <a:r>
              <a:rPr lang="fr-FR" sz="1200" dirty="0"/>
              <a:t>»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DDB87CD-74B7-645E-EE2C-28D0ABBB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327" y="3570745"/>
            <a:ext cx="13701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100" dirty="0"/>
              <a:t>Commémorations</a:t>
            </a:r>
            <a:r>
              <a:rPr lang="fr-FR" sz="1200" dirty="0"/>
              <a:t> 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417D3EB5-6B7B-89C5-4D3E-6BF6D7D4A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8247" y="3750871"/>
            <a:ext cx="92109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100" dirty="0"/>
              <a:t>Rotariennes</a:t>
            </a:r>
          </a:p>
        </p:txBody>
      </p:sp>
    </p:spTree>
    <p:extLst>
      <p:ext uri="{BB962C8B-B14F-4D97-AF65-F5344CB8AC3E}">
        <p14:creationId xmlns:p14="http://schemas.microsoft.com/office/powerpoint/2010/main" val="25947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 build="p" advAuto="500"/>
      <p:bldP spid="19" grpId="0" build="p" advAuto="500"/>
      <p:bldP spid="20" grpId="0" build="p" advAuto="500"/>
      <p:bldP spid="21" grpId="0" build="p" advAuto="500"/>
      <p:bldP spid="23" grpId="0" build="p" advAuto="500"/>
      <p:bldP spid="24" grpId="0" build="p" advAuto="500"/>
      <p:bldP spid="25" grpId="0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E737D54-EF0D-C0FE-CD0A-BD91E9501F0A}"/>
              </a:ext>
            </a:extLst>
          </p:cNvPr>
          <p:cNvSpPr txBox="1"/>
          <p:nvPr/>
        </p:nvSpPr>
        <p:spPr>
          <a:xfrm>
            <a:off x="650837" y="1979777"/>
            <a:ext cx="10890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FICHE ORGANISATION</a:t>
            </a:r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b="1" dirty="0">
                <a:latin typeface="Arial Narrow" pitchFamily="34" charset="0"/>
              </a:rPr>
              <a:t>1 - DÉLAI DE PRÉVENANCE :</a:t>
            </a:r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dirty="0">
                <a:latin typeface="Arial Narrow" pitchFamily="34" charset="0"/>
              </a:rPr>
              <a:t>Le plus tôt possible. Dans l’idéal, en début de chaque année rotarienne pour établir un calendrier avec toutes les dates (essayer de regrouper 2 ou 3 weekends de suite).</a:t>
            </a:r>
          </a:p>
          <a:p>
            <a:r>
              <a:rPr lang="fr-FR" dirty="0">
                <a:latin typeface="Arial Narrow" pitchFamily="34" charset="0"/>
              </a:rPr>
              <a:t>Un délai minimum de 3 mois est indispensable pour organiser un concert.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b="1" dirty="0">
                <a:latin typeface="Arial Narrow" pitchFamily="34" charset="0"/>
              </a:rPr>
              <a:t>Périodes à choisir :</a:t>
            </a:r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b="1" u="sng" dirty="0">
                <a:latin typeface="Arial Narrow" pitchFamily="34" charset="0"/>
              </a:rPr>
              <a:t>Attention</a:t>
            </a:r>
            <a:r>
              <a:rPr lang="fr-FR" dirty="0">
                <a:latin typeface="Arial Narrow" pitchFamily="34" charset="0"/>
              </a:rPr>
              <a:t> : Hors vacances scolaires, le dimanche après-midi. De mi-janvier à début mars, puis de mi-avril à fin mai.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DC996D-E630-3C5A-37CA-F21484ACD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1925" y="195263"/>
            <a:ext cx="6788150" cy="517525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87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14CAB-97AB-552E-80B1-35B68440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220616"/>
            <a:ext cx="6786694" cy="51781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292533-4866-99C2-E06B-03D4A47D1DC4}"/>
              </a:ext>
            </a:extLst>
          </p:cNvPr>
          <p:cNvSpPr txBox="1"/>
          <p:nvPr/>
        </p:nvSpPr>
        <p:spPr>
          <a:xfrm>
            <a:off x="620356" y="1215614"/>
            <a:ext cx="108903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itchFamily="34" charset="0"/>
              </a:rPr>
              <a:t>2 - </a:t>
            </a:r>
            <a:r>
              <a:rPr lang="fr-FR" b="1" dirty="0">
                <a:latin typeface="Arial Narrow" pitchFamily="34" charset="0"/>
              </a:rPr>
              <a:t>FORMULE DE CONCERT :</a:t>
            </a:r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  <a:endParaRPr lang="fr-FR" sz="800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Au choix des organisateurs selon l’effectif et le mode de concert choisi :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  <a:endParaRPr lang="fr-FR" sz="800" dirty="0">
              <a:latin typeface="Arial Narrow" pitchFamily="34" charset="0"/>
            </a:endParaRPr>
          </a:p>
          <a:p>
            <a:pPr lvl="0"/>
            <a:r>
              <a:rPr lang="fr-FR" dirty="0">
                <a:latin typeface="Arial Narrow" pitchFamily="34" charset="0"/>
              </a:rPr>
              <a:t>Possibilité d’un concert couplé avec une harmonie locale, ensembles locaux ou autres (en 2 parties)</a:t>
            </a:r>
          </a:p>
          <a:p>
            <a:r>
              <a:rPr lang="fr-FR" dirty="0">
                <a:latin typeface="Arial Narrow" pitchFamily="34" charset="0"/>
              </a:rPr>
              <a:t>Chaque orchestre anime une partie du concert.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dirty="0">
                <a:latin typeface="Arial Narrow" pitchFamily="34" charset="0"/>
              </a:rPr>
              <a:t>Possibilité d’un concert uniquement avec l’Orchestre du Rotary :</a:t>
            </a:r>
          </a:p>
          <a:p>
            <a:pPr lvl="0"/>
            <a:r>
              <a:rPr lang="fr-FR" dirty="0">
                <a:latin typeface="Arial Narrow" pitchFamily="34" charset="0"/>
              </a:rPr>
              <a:t>- 1 partie de 1 h à 1 h 15 (sans entracte)</a:t>
            </a:r>
          </a:p>
          <a:p>
            <a:pPr lvl="0"/>
            <a:r>
              <a:rPr lang="fr-FR" dirty="0">
                <a:latin typeface="Arial Narrow" pitchFamily="34" charset="0"/>
              </a:rPr>
              <a:t>- 2 parties de 40 à 45’ (avec entracte) : 1 partie classique et 1 partie variété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dirty="0">
                <a:latin typeface="Arial Narrow" pitchFamily="34" charset="0"/>
              </a:rPr>
              <a:t>Possibilité de solistes, petits ensembles, chanteurs, danseurs proposés par JMB … (prévoir bouquet ou autres pour soliste ou danseurs) </a:t>
            </a: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b="1" dirty="0">
                <a:latin typeface="Arial Narrow" pitchFamily="34" charset="0"/>
              </a:rPr>
              <a:t>3 - RÉPERTOIRE DU CONCERT  / Choix des morceaux:</a:t>
            </a:r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</a:p>
          <a:p>
            <a:r>
              <a:rPr lang="fr-FR" dirty="0">
                <a:latin typeface="Arial Narrow" pitchFamily="34" charset="0"/>
              </a:rPr>
              <a:t>À élaborer selon la formule de concert choisi et selon l’effectif (JMB)</a:t>
            </a:r>
          </a:p>
          <a:p>
            <a:endParaRPr lang="fr-FR" dirty="0">
              <a:latin typeface="Arial Narrow" pitchFamily="34" charset="0"/>
            </a:endParaRPr>
          </a:p>
          <a:p>
            <a:r>
              <a:rPr lang="fr-FR" b="1" dirty="0">
                <a:latin typeface="Arial Narrow" pitchFamily="34" charset="0"/>
              </a:rPr>
              <a:t>4 - EFFECTIF </a:t>
            </a:r>
            <a:r>
              <a:rPr lang="fr-FR" dirty="0">
                <a:latin typeface="Arial Narrow" pitchFamily="34" charset="0"/>
              </a:rPr>
              <a:t>: De 40 à 45 musiciens selon la durée et la forme du concert.</a:t>
            </a:r>
          </a:p>
          <a:p>
            <a:endParaRPr lang="fr-FR" dirty="0">
              <a:latin typeface="Arial Narrow" pitchFamily="34" charset="0"/>
            </a:endParaRPr>
          </a:p>
          <a:p>
            <a:r>
              <a:rPr lang="fr-FR" dirty="0">
                <a:latin typeface="Arial Narrow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613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14CAB-97AB-552E-80B1-35B68440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220616"/>
            <a:ext cx="6786694" cy="51781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808F5A-689D-EF56-105A-712E349C5CB5}"/>
              </a:ext>
            </a:extLst>
          </p:cNvPr>
          <p:cNvSpPr txBox="1"/>
          <p:nvPr/>
        </p:nvSpPr>
        <p:spPr>
          <a:xfrm>
            <a:off x="302610" y="1368014"/>
            <a:ext cx="53178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Narrow" pitchFamily="34" charset="0"/>
              </a:rPr>
              <a:t>FRAIS pris en charge par le Club </a:t>
            </a:r>
          </a:p>
          <a:p>
            <a:pPr algn="ctr"/>
            <a:r>
              <a:rPr lang="fr-FR" sz="2000" b="1" dirty="0">
                <a:latin typeface="Arial Narrow" pitchFamily="34" charset="0"/>
              </a:rPr>
              <a:t>(ou Groupe de Clubs) organisateur  </a:t>
            </a:r>
          </a:p>
          <a:p>
            <a:pPr algn="ctr"/>
            <a:r>
              <a:rPr lang="fr-FR" sz="2000" b="1" dirty="0">
                <a:latin typeface="Arial Narrow" pitchFamily="34" charset="0"/>
              </a:rPr>
              <a:t>pour l’Orchestre :</a:t>
            </a:r>
            <a:endParaRPr lang="fr-FR" sz="2000" dirty="0">
              <a:latin typeface="Arial Narrow" pitchFamily="34" charset="0"/>
            </a:endParaRPr>
          </a:p>
          <a:p>
            <a:r>
              <a:rPr lang="fr-FR" sz="1400" dirty="0">
                <a:latin typeface="Arial Narrow" pitchFamily="34" charset="0"/>
              </a:rPr>
              <a:t> </a:t>
            </a:r>
          </a:p>
          <a:p>
            <a:endParaRPr lang="fr-FR" sz="1400" dirty="0">
              <a:latin typeface="Arial Narrow" pitchFamily="34" charset="0"/>
            </a:endParaRPr>
          </a:p>
          <a:p>
            <a:pPr lvl="0"/>
            <a:r>
              <a:rPr lang="fr-FR" sz="1400" dirty="0">
                <a:latin typeface="Arial Narrow" pitchFamily="34" charset="0"/>
              </a:rPr>
              <a:t>- </a:t>
            </a:r>
            <a:r>
              <a:rPr lang="fr-FR" sz="1600" dirty="0">
                <a:latin typeface="Arial Narrow" pitchFamily="34" charset="0"/>
              </a:rPr>
              <a:t>Défraiement des musiciens pour déplacement (sous forme de Bons cadeaux)</a:t>
            </a:r>
          </a:p>
          <a:p>
            <a:r>
              <a:rPr lang="fr-FR" sz="1400" dirty="0">
                <a:latin typeface="Arial Narrow" pitchFamily="34" charset="0"/>
              </a:rPr>
              <a:t> </a:t>
            </a:r>
          </a:p>
          <a:p>
            <a:r>
              <a:rPr lang="fr-FR" sz="1400" dirty="0">
                <a:latin typeface="Arial Narrow" pitchFamily="34" charset="0"/>
              </a:rPr>
              <a:t>	Nb de déplacements par musicien pour :</a:t>
            </a:r>
          </a:p>
          <a:p>
            <a:pPr lvl="0"/>
            <a:r>
              <a:rPr lang="fr-FR" sz="1400" dirty="0">
                <a:latin typeface="Arial Narrow" pitchFamily="34" charset="0"/>
              </a:rPr>
              <a:t>	. Répétition (20 €)</a:t>
            </a:r>
          </a:p>
          <a:p>
            <a:pPr lvl="0"/>
            <a:r>
              <a:rPr lang="fr-FR" sz="1400" dirty="0">
                <a:latin typeface="Arial Narrow" pitchFamily="34" charset="0"/>
              </a:rPr>
              <a:t>	. Concert (30 €)</a:t>
            </a:r>
          </a:p>
          <a:p>
            <a:r>
              <a:rPr lang="fr-FR" sz="1400" dirty="0">
                <a:latin typeface="Arial Narrow" pitchFamily="34" charset="0"/>
              </a:rPr>
              <a:t> 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- Prévoir repas </a:t>
            </a:r>
            <a:r>
              <a:rPr lang="fr-FR" sz="1400" dirty="0">
                <a:latin typeface="Arial Narrow" pitchFamily="34" charset="0"/>
              </a:rPr>
              <a:t>(sandwiches/desserts et boissons) après la répétition générale (le matin du concert) </a:t>
            </a:r>
          </a:p>
          <a:p>
            <a:r>
              <a:rPr lang="fr-FR" sz="1600" dirty="0">
                <a:latin typeface="Arial Narrow" pitchFamily="34" charset="0"/>
              </a:rPr>
              <a:t>+ 1 </a:t>
            </a:r>
            <a:r>
              <a:rPr lang="fr-FR" sz="1600" dirty="0" err="1">
                <a:latin typeface="Arial Narrow" pitchFamily="34" charset="0"/>
              </a:rPr>
              <a:t>pte</a:t>
            </a:r>
            <a:r>
              <a:rPr lang="fr-FR" sz="1600" dirty="0">
                <a:latin typeface="Arial Narrow" pitchFamily="34" charset="0"/>
              </a:rPr>
              <a:t> bouteille d’eau/musicien durant le concert</a:t>
            </a:r>
          </a:p>
          <a:p>
            <a:r>
              <a:rPr lang="fr-FR" sz="1400" dirty="0">
                <a:latin typeface="Arial Narrow" pitchFamily="34" charset="0"/>
              </a:rPr>
              <a:t>  </a:t>
            </a:r>
          </a:p>
          <a:p>
            <a:pPr lvl="0"/>
            <a:r>
              <a:rPr lang="fr-FR" sz="1400" dirty="0">
                <a:latin typeface="Arial Narrow" pitchFamily="34" charset="0"/>
              </a:rPr>
              <a:t>- Prévoir 1 entrée gratuite par musicien mineur (pour les accompagnants) </a:t>
            </a:r>
          </a:p>
          <a:p>
            <a:endParaRPr lang="fr-FR" sz="1400" dirty="0">
              <a:latin typeface="Arial Narrow" pitchFamily="34" charset="0"/>
            </a:endParaRPr>
          </a:p>
          <a:p>
            <a:r>
              <a:rPr lang="fr-FR" sz="1600" b="1" dirty="0">
                <a:latin typeface="Arial Narrow" pitchFamily="34" charset="0"/>
              </a:rPr>
              <a:t>Plus frais annexes inhérents à l’organisation </a:t>
            </a:r>
          </a:p>
          <a:p>
            <a:r>
              <a:rPr lang="fr-FR" sz="1600" dirty="0">
                <a:latin typeface="Arial Narrow" pitchFamily="34" charset="0"/>
              </a:rPr>
              <a:t>(voir le détail dans le Budget prévisionnel – Annexe 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DFEED-0464-5D01-0A41-E1952EF9157A}"/>
              </a:ext>
            </a:extLst>
          </p:cNvPr>
          <p:cNvSpPr txBox="1"/>
          <p:nvPr/>
        </p:nvSpPr>
        <p:spPr>
          <a:xfrm>
            <a:off x="6291430" y="1368014"/>
            <a:ext cx="5317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rial Narrow" pitchFamily="34" charset="0"/>
              </a:rPr>
              <a:t>RECETTES pour le Club (ou Groupe de Clubs) organisateur pour l’Orchestre :</a:t>
            </a:r>
            <a:endParaRPr lang="fr-FR" sz="2000" dirty="0">
              <a:latin typeface="Arial Narrow" pitchFamily="34" charset="0"/>
            </a:endParaRPr>
          </a:p>
          <a:p>
            <a:pPr algn="ctr"/>
            <a:r>
              <a:rPr lang="fr-FR" sz="1600" dirty="0">
                <a:latin typeface="Arial Narrow" pitchFamily="34" charset="0"/>
              </a:rPr>
              <a:t> </a:t>
            </a:r>
          </a:p>
          <a:p>
            <a:endParaRPr lang="fr-FR" sz="1600" dirty="0">
              <a:latin typeface="Arial Narrow" pitchFamily="34" charset="0"/>
            </a:endParaRPr>
          </a:p>
          <a:p>
            <a:pPr lvl="0"/>
            <a:r>
              <a:rPr lang="fr-FR" sz="1600" dirty="0">
                <a:latin typeface="Arial Narrow" pitchFamily="34" charset="0"/>
              </a:rPr>
              <a:t>- Sponsors ou mécènes (logo à insérer sur affiches, programmes…) </a:t>
            </a:r>
          </a:p>
          <a:p>
            <a:pPr lvl="0"/>
            <a:endParaRPr lang="fr-FR" sz="1600" dirty="0">
              <a:latin typeface="Arial Narrow" pitchFamily="34" charset="0"/>
            </a:endParaRPr>
          </a:p>
          <a:p>
            <a:pPr lvl="0"/>
            <a:r>
              <a:rPr lang="fr-FR" sz="1600" dirty="0">
                <a:latin typeface="Arial Narrow" pitchFamily="34" charset="0"/>
              </a:rPr>
              <a:t>- Entrées</a:t>
            </a:r>
          </a:p>
          <a:p>
            <a:pPr lvl="0"/>
            <a:endParaRPr lang="fr-FR" sz="1600" dirty="0">
              <a:latin typeface="Arial Narrow" pitchFamily="34" charset="0"/>
            </a:endParaRPr>
          </a:p>
          <a:p>
            <a:pPr lvl="0"/>
            <a:r>
              <a:rPr lang="fr-FR" sz="1600" dirty="0">
                <a:latin typeface="Arial Narrow" pitchFamily="34" charset="0"/>
              </a:rPr>
              <a:t>- Vente des programmes</a:t>
            </a:r>
          </a:p>
          <a:p>
            <a:pPr lvl="0"/>
            <a:endParaRPr lang="fr-FR" sz="1600" dirty="0">
              <a:latin typeface="Arial Narrow" pitchFamily="34" charset="0"/>
            </a:endParaRPr>
          </a:p>
          <a:p>
            <a:pPr lvl="0"/>
            <a:r>
              <a:rPr lang="fr-FR" sz="1600" dirty="0">
                <a:latin typeface="Arial Narrow" pitchFamily="34" charset="0"/>
              </a:rPr>
              <a:t>- Buvette</a:t>
            </a:r>
          </a:p>
          <a:p>
            <a:pPr lvl="0"/>
            <a:endParaRPr lang="fr-FR" sz="1600" b="1" dirty="0">
              <a:latin typeface="Arial Narrow" pitchFamily="34" charset="0"/>
            </a:endParaRPr>
          </a:p>
          <a:p>
            <a:pPr lvl="0"/>
            <a:r>
              <a:rPr lang="fr-FR" sz="1600" dirty="0">
                <a:latin typeface="Arial Narrow" pitchFamily="34" charset="0"/>
              </a:rPr>
              <a:t>- Autres…</a:t>
            </a:r>
          </a:p>
        </p:txBody>
      </p:sp>
    </p:spTree>
    <p:extLst>
      <p:ext uri="{BB962C8B-B14F-4D97-AF65-F5344CB8AC3E}">
        <p14:creationId xmlns:p14="http://schemas.microsoft.com/office/powerpoint/2010/main" val="11340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14CAB-97AB-552E-80B1-35B68440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220616"/>
            <a:ext cx="6786694" cy="51781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C22553A-FC85-CD9B-B422-C568B3693AC8}"/>
              </a:ext>
            </a:extLst>
          </p:cNvPr>
          <p:cNvGraphicFramePr>
            <a:graphicFrameLocks noGrp="1"/>
          </p:cNvGraphicFramePr>
          <p:nvPr/>
        </p:nvGraphicFramePr>
        <p:xfrm>
          <a:off x="2428740" y="2144014"/>
          <a:ext cx="7451219" cy="4272180"/>
        </p:xfrm>
        <a:graphic>
          <a:graphicData uri="http://schemas.openxmlformats.org/drawingml/2006/table">
            <a:tbl>
              <a:tblPr/>
              <a:tblGrid>
                <a:gridCol w="271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65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ACTION ORCHESTRE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endParaRPr lang="fr-FR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9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RECETTES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DÉPENSES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Sponsors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Impression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Boissons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Subvention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Nourriture buvette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Entrées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Défraiement musiciens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2 000,00 € 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Vente des programmes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Nourriture repas midi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Buvette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SACEM (don)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Location de salle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Frais annexes salle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RECETTES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DÉPENSES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E8B2DA8-98B7-D72F-B0E2-5E50BDA66554}"/>
              </a:ext>
            </a:extLst>
          </p:cNvPr>
          <p:cNvSpPr txBox="1"/>
          <p:nvPr/>
        </p:nvSpPr>
        <p:spPr>
          <a:xfrm>
            <a:off x="4980791" y="1532072"/>
            <a:ext cx="299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BUDGET PRÉVISIONNEL</a:t>
            </a:r>
            <a:endParaRPr lang="fr-F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3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14CAB-97AB-552E-80B1-35B68440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220616"/>
            <a:ext cx="6786694" cy="51781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23422-AB7F-4A90-C0C4-7327AFF7711C}"/>
              </a:ext>
            </a:extLst>
          </p:cNvPr>
          <p:cNvSpPr txBox="1"/>
          <p:nvPr/>
        </p:nvSpPr>
        <p:spPr>
          <a:xfrm>
            <a:off x="552792" y="701932"/>
            <a:ext cx="1086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ANNEXE 2</a:t>
            </a:r>
            <a:endParaRPr lang="fr-FR" dirty="0">
              <a:latin typeface="Arial Narrow" pitchFamily="34" charset="0"/>
            </a:endParaRPr>
          </a:p>
          <a:p>
            <a:pPr algn="ctr"/>
            <a:r>
              <a:rPr lang="fr-FR" b="1" dirty="0">
                <a:latin typeface="Arial Narrow" pitchFamily="34" charset="0"/>
              </a:rPr>
              <a:t>Tâches à accomplir par le Club ou groupe de Clubs organisateur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F3F11D2-C7AC-3A38-2D81-8C5464BCF04F}"/>
              </a:ext>
            </a:extLst>
          </p:cNvPr>
          <p:cNvSpPr txBox="1"/>
          <p:nvPr/>
        </p:nvSpPr>
        <p:spPr>
          <a:xfrm>
            <a:off x="1954019" y="2225426"/>
            <a:ext cx="80634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r>
              <a:rPr lang="fr-FR" dirty="0">
                <a:latin typeface="Arial Narrow" pitchFamily="34" charset="0"/>
              </a:rPr>
              <a:t>- La recherche d’un local adapté.</a:t>
            </a:r>
          </a:p>
          <a:p>
            <a:r>
              <a:rPr lang="fr-FR" dirty="0">
                <a:latin typeface="Arial Narrow" pitchFamily="34" charset="0"/>
              </a:rPr>
              <a:t>- Les démarches administratives :</a:t>
            </a:r>
          </a:p>
          <a:p>
            <a:pPr lvl="0"/>
            <a:r>
              <a:rPr lang="fr-FR" dirty="0">
                <a:latin typeface="Arial Narrow" pitchFamily="34" charset="0"/>
              </a:rPr>
              <a:t>	</a:t>
            </a:r>
            <a:r>
              <a:rPr lang="fr-FR" sz="1600" dirty="0">
                <a:latin typeface="Arial Narrow" pitchFamily="34" charset="0"/>
              </a:rPr>
              <a:t>. Locales : (autorisations d’occupation, déclaration de buvette, sécurité,… )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Mise à disposition de 1 éclairagiste et 1 sonorisateur le jour du concert (matin et après-midi).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Déclaration en sous-préfecture, à la gendarmerie…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SACEM (faire une demande de don gracieux si concert caritatif)</a:t>
            </a:r>
          </a:p>
          <a:p>
            <a:r>
              <a:rPr lang="fr-FR" dirty="0">
                <a:latin typeface="Arial Narrow" pitchFamily="34" charset="0"/>
              </a:rPr>
              <a:t>- La recherche de sponsors pour financer les défraiements des musiciens.</a:t>
            </a:r>
          </a:p>
          <a:p>
            <a:r>
              <a:rPr lang="fr-FR" dirty="0">
                <a:latin typeface="Arial Narrow" pitchFamily="34" charset="0"/>
              </a:rPr>
              <a:t>- Conception du programme et/ou affiche du Concert : </a:t>
            </a:r>
          </a:p>
          <a:p>
            <a:pPr lvl="0"/>
            <a:r>
              <a:rPr lang="fr-FR" dirty="0">
                <a:latin typeface="Arial Narrow" pitchFamily="34" charset="0"/>
              </a:rPr>
              <a:t>	</a:t>
            </a:r>
            <a:r>
              <a:rPr lang="fr-FR" sz="1600" dirty="0">
                <a:latin typeface="Arial Narrow" pitchFamily="34" charset="0"/>
              </a:rPr>
              <a:t>. demander les logos aux différents sponsors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insérer le programme des morceaux (élaboré par JMB)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imprimer pour le jour du concert</a:t>
            </a:r>
          </a:p>
          <a:p>
            <a:r>
              <a:rPr lang="fr-FR" dirty="0">
                <a:latin typeface="Arial Narrow" pitchFamily="34" charset="0"/>
              </a:rPr>
              <a:t>- Promotion de l’Action et Diffusion de l’Affiche :</a:t>
            </a:r>
          </a:p>
          <a:p>
            <a:pPr lvl="0"/>
            <a:r>
              <a:rPr lang="fr-FR" dirty="0">
                <a:latin typeface="Arial Narrow" pitchFamily="34" charset="0"/>
              </a:rPr>
              <a:t>	</a:t>
            </a:r>
            <a:r>
              <a:rPr lang="fr-FR" sz="1600" dirty="0">
                <a:latin typeface="Arial Narrow" pitchFamily="34" charset="0"/>
              </a:rPr>
              <a:t>. Diffusion sur les sites du Rotary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Par mail ou tout autre réseau social 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Parution dans les journaux locaux et/ou régionaux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Annonces sur les différentes radios locales et/ou régionales</a:t>
            </a:r>
          </a:p>
          <a:p>
            <a:pPr lvl="0"/>
            <a:r>
              <a:rPr lang="fr-FR" sz="1600" dirty="0">
                <a:latin typeface="Arial Narrow" pitchFamily="34" charset="0"/>
              </a:rPr>
              <a:t>	. Affichage dans les commerces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04502D-D177-DE3C-2CB4-4553EEC4CA81}"/>
              </a:ext>
            </a:extLst>
          </p:cNvPr>
          <p:cNvSpPr txBox="1"/>
          <p:nvPr/>
        </p:nvSpPr>
        <p:spPr>
          <a:xfrm>
            <a:off x="1954018" y="1856094"/>
            <a:ext cx="634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Club ou groupe de Clubs organisateur devra gérer : </a:t>
            </a:r>
          </a:p>
        </p:txBody>
      </p:sp>
    </p:spTree>
    <p:extLst>
      <p:ext uri="{BB962C8B-B14F-4D97-AF65-F5344CB8AC3E}">
        <p14:creationId xmlns:p14="http://schemas.microsoft.com/office/powerpoint/2010/main" val="18726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14CAB-97AB-552E-80B1-35B68440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2653" y="220616"/>
            <a:ext cx="6786694" cy="517816"/>
          </a:xfrm>
        </p:spPr>
        <p:txBody>
          <a:bodyPr/>
          <a:lstStyle/>
          <a:p>
            <a:r>
              <a:rPr lang="fr-FR" sz="2800" b="1" dirty="0">
                <a:solidFill>
                  <a:schemeClr val="bg1"/>
                </a:solidFill>
                <a:latin typeface="Arial Narrow" pitchFamily="34" charset="0"/>
              </a:rPr>
              <a:t>Orchestre du Rotary District 1520</a:t>
            </a:r>
            <a:endParaRPr lang="fr-FR" sz="28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681CA2-0104-BEC1-3E29-971D2DA38377}"/>
              </a:ext>
            </a:extLst>
          </p:cNvPr>
          <p:cNvSpPr txBox="1"/>
          <p:nvPr/>
        </p:nvSpPr>
        <p:spPr>
          <a:xfrm>
            <a:off x="297767" y="1836070"/>
            <a:ext cx="115964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latin typeface="Arial Narrow" pitchFamily="34" charset="0"/>
              </a:rPr>
              <a:t>- Conception et impression des tickets d’entrée pour Concert (carnet à souches).</a:t>
            </a:r>
          </a:p>
          <a:p>
            <a:r>
              <a:rPr lang="fr-FR" dirty="0">
                <a:latin typeface="Arial Narrow" pitchFamily="34" charset="0"/>
              </a:rPr>
              <a:t>- Inviter les élus locaux, clubs rotariens (par l’intermédiaire des secrétaires de Districts), clubs contacts (même étrangers pourquoi pas ?)</a:t>
            </a:r>
          </a:p>
          <a:p>
            <a:r>
              <a:rPr lang="fr-FR" dirty="0">
                <a:latin typeface="Arial Narrow" pitchFamily="34" charset="0"/>
              </a:rPr>
              <a:t>- Demander à ce qu’un correspondant de la presse locale et/ou régionale vienne couvrir l’évènement (Promotion du Rotary)</a:t>
            </a:r>
          </a:p>
          <a:p>
            <a:r>
              <a:rPr lang="fr-FR" dirty="0">
                <a:latin typeface="Arial Narrow" pitchFamily="34" charset="0"/>
              </a:rPr>
              <a:t>- L’achat de cartes cadeaux pour les musiciens [(1x20€) + (1x30€) x nb de musicien].</a:t>
            </a:r>
          </a:p>
          <a:p>
            <a:pPr lvl="0">
              <a:buFontTx/>
              <a:buChar char="-"/>
            </a:pPr>
            <a:r>
              <a:rPr lang="fr-FR" dirty="0">
                <a:latin typeface="Arial Narrow" pitchFamily="34" charset="0"/>
              </a:rPr>
              <a:t> L’achat de la nourriture et des boissons pour les musiciens le jour du concert (voir si des pâtisseries peuvent être confectionnées par  les membres).</a:t>
            </a:r>
          </a:p>
          <a:p>
            <a:pPr>
              <a:buFontTx/>
              <a:buChar char="-"/>
            </a:pPr>
            <a:r>
              <a:rPr lang="fr-FR" dirty="0">
                <a:latin typeface="Arial Narrow" pitchFamily="34" charset="0"/>
              </a:rPr>
              <a:t> L’achat des boissons et/ou nourriture si décision d’ouverture de buvette (recettes supplémentaires)</a:t>
            </a:r>
          </a:p>
          <a:p>
            <a:pPr lvl="0">
              <a:buFontTx/>
              <a:buChar char="-"/>
            </a:pPr>
            <a:r>
              <a:rPr lang="fr-FR" dirty="0">
                <a:latin typeface="Arial Narrow" pitchFamily="34" charset="0"/>
              </a:rPr>
              <a:t> Le décor du hall et de la salle (flamme, roue, stand… )</a:t>
            </a:r>
          </a:p>
          <a:p>
            <a:r>
              <a:rPr lang="fr-FR" dirty="0">
                <a:latin typeface="Arial Narrow" pitchFamily="34" charset="0"/>
              </a:rPr>
              <a:t>- Le fléchage de la salle (si accès difficile), du parking (attention, demander aux autorités municipales le droit d’afficher ou de mettre des pancartes).</a:t>
            </a:r>
          </a:p>
          <a:p>
            <a:r>
              <a:rPr lang="fr-FR" dirty="0">
                <a:latin typeface="Arial Narrow" pitchFamily="34" charset="0"/>
              </a:rPr>
              <a:t>- La gestion des entrées payantes (recettes principales)</a:t>
            </a:r>
          </a:p>
          <a:p>
            <a:r>
              <a:rPr lang="fr-FR" dirty="0">
                <a:latin typeface="Arial Narrow" pitchFamily="34" charset="0"/>
              </a:rPr>
              <a:t>- La distribution ou la vente des programmes à l’entrée et dans la salle (recettes supplémentaires).</a:t>
            </a:r>
          </a:p>
          <a:p>
            <a:r>
              <a:rPr lang="fr-FR" dirty="0">
                <a:latin typeface="Arial Narrow" pitchFamily="34" charset="0"/>
              </a:rPr>
              <a:t>- La gestion de la buvette, avant, à l’entracte et après le concert (recettes supplémentaires).</a:t>
            </a:r>
          </a:p>
          <a:p>
            <a:r>
              <a:rPr lang="fr-FR" dirty="0">
                <a:latin typeface="Arial Narrow" pitchFamily="34" charset="0"/>
              </a:rPr>
              <a:t>- Les discours (rapides) avant ou après le concert</a:t>
            </a:r>
          </a:p>
          <a:p>
            <a:pPr lvl="0">
              <a:buFontTx/>
              <a:buChar char="-"/>
            </a:pPr>
            <a:r>
              <a:rPr lang="fr-FR" dirty="0">
                <a:latin typeface="Arial Narrow" pitchFamily="34" charset="0"/>
              </a:rPr>
              <a:t> Les remerciements</a:t>
            </a:r>
          </a:p>
          <a:p>
            <a:r>
              <a:rPr lang="fr-FR" dirty="0">
                <a:latin typeface="Arial Narrow" pitchFamily="34" charset="0"/>
              </a:rPr>
              <a:t>- Les cadeaux aux solistes ou autres mis à l’honneur pendant le concert.</a:t>
            </a:r>
          </a:p>
          <a:p>
            <a:pPr lvl="0">
              <a:buFontTx/>
              <a:buChar char="-"/>
            </a:pPr>
            <a:r>
              <a:rPr lang="fr-FR" dirty="0">
                <a:latin typeface="Arial Narrow" pitchFamily="34" charset="0"/>
              </a:rPr>
              <a:t> Le débarrassage et le nettoyage des lieux si demandé (prévoir du monde).                                      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10A1F3-4FE1-8F49-92F6-AF71A9E4E2AA}"/>
              </a:ext>
            </a:extLst>
          </p:cNvPr>
          <p:cNvSpPr txBox="1"/>
          <p:nvPr/>
        </p:nvSpPr>
        <p:spPr>
          <a:xfrm>
            <a:off x="517671" y="1091095"/>
            <a:ext cx="1086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ANNEXE 2 </a:t>
            </a:r>
            <a:r>
              <a:rPr lang="fr-FR" i="1" dirty="0">
                <a:latin typeface="Arial Narrow" pitchFamily="34" charset="0"/>
              </a:rPr>
              <a:t>(suite)</a:t>
            </a:r>
          </a:p>
        </p:txBody>
      </p:sp>
    </p:spTree>
    <p:extLst>
      <p:ext uri="{BB962C8B-B14F-4D97-AF65-F5344CB8AC3E}">
        <p14:creationId xmlns:p14="http://schemas.microsoft.com/office/powerpoint/2010/main" val="1720615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1031</Words>
  <Application>Microsoft Office PowerPoint</Application>
  <PresentationFormat>Grand écran</PresentationFormat>
  <Paragraphs>174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Arial Narrow</vt:lpstr>
      <vt:lpstr>Calibri</vt:lpstr>
      <vt:lpstr>Frutiger LT Std 87 ExtraBlk Cn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Jean-Paul HAUTIER</dc:creator>
  <cp:lastModifiedBy>Jean-Marc BOURDON</cp:lastModifiedBy>
  <cp:revision>82</cp:revision>
  <dcterms:created xsi:type="dcterms:W3CDTF">2024-06-04T15:37:53Z</dcterms:created>
  <dcterms:modified xsi:type="dcterms:W3CDTF">2024-10-30T10:04:31Z</dcterms:modified>
</cp:coreProperties>
</file>